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1" r:id="rId7"/>
    <p:sldId id="262" r:id="rId8"/>
    <p:sldId id="263" r:id="rId9"/>
    <p:sldId id="264" r:id="rId10"/>
    <p:sldId id="265" r:id="rId11"/>
    <p:sldId id="267"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FF"/>
    <a:srgbClr val="2ADD5D"/>
    <a:srgbClr val="C1ED0C"/>
    <a:srgbClr val="9435F9"/>
    <a:srgbClr val="56DDEF"/>
    <a:srgbClr val="F9329C"/>
    <a:srgbClr val="F8AECD"/>
    <a:srgbClr val="660404"/>
    <a:srgbClr val="FC3232"/>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B5A9E0-DF07-1B4D-060A-E963FE81A12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2C6FE6A-BDC9-9905-03D4-5AEF6BDB96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451BB86-7276-FA04-3781-082EE2CA06E5}"/>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5" name="Tijdelijke aanduiding voor voettekst 4">
            <a:extLst>
              <a:ext uri="{FF2B5EF4-FFF2-40B4-BE49-F238E27FC236}">
                <a16:creationId xmlns:a16="http://schemas.microsoft.com/office/drawing/2014/main" id="{B7736444-6130-4800-5E35-EF5FB35C6FD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26DB6E5-98C5-18F7-3AAE-5A1019EFD81E}"/>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1601226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9B843F-E14B-E938-AC69-9419D2AF577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E22C393-2B3C-74B8-B767-BC330C7ECC5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FB0A749-ADB9-3E4B-5788-D163B23E9E50}"/>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5" name="Tijdelijke aanduiding voor voettekst 4">
            <a:extLst>
              <a:ext uri="{FF2B5EF4-FFF2-40B4-BE49-F238E27FC236}">
                <a16:creationId xmlns:a16="http://schemas.microsoft.com/office/drawing/2014/main" id="{7C04ED30-D640-95C4-D3E4-C421462DDDD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A4F161A-CA1E-2AB2-849F-ABEFD180B320}"/>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2610137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A64C8F4-3671-973F-7901-55E65082859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B79F3B1-093B-43D1-E0EC-4D7E008032B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E3EC613-467B-FF34-4260-2731BF88095E}"/>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5" name="Tijdelijke aanduiding voor voettekst 4">
            <a:extLst>
              <a:ext uri="{FF2B5EF4-FFF2-40B4-BE49-F238E27FC236}">
                <a16:creationId xmlns:a16="http://schemas.microsoft.com/office/drawing/2014/main" id="{DB28229B-2C3A-55C9-3811-3B5FB116EE0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DE519A6-38BB-8D14-3410-397AF300106A}"/>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1838090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6A1D58-1ADA-B35C-FBA9-3EFB6E38F36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B4D98A1-B634-0018-921D-5F57DC671F2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31B641-B7F4-F301-1DD9-A19CDC49E78B}"/>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5" name="Tijdelijke aanduiding voor voettekst 4">
            <a:extLst>
              <a:ext uri="{FF2B5EF4-FFF2-40B4-BE49-F238E27FC236}">
                <a16:creationId xmlns:a16="http://schemas.microsoft.com/office/drawing/2014/main" id="{29F993CC-AD0B-6F67-583F-9D9B037092E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A4AF7D6-AE58-8812-DFA5-1B61198CEF1E}"/>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6554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0FF47-2F86-5EA7-4ACC-89C08E60DBA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4ACC1D9-C90F-6565-0823-0E1FE0ECD95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3266D11-93A2-EC3F-044B-EB12567C99AB}"/>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5" name="Tijdelijke aanduiding voor voettekst 4">
            <a:extLst>
              <a:ext uri="{FF2B5EF4-FFF2-40B4-BE49-F238E27FC236}">
                <a16:creationId xmlns:a16="http://schemas.microsoft.com/office/drawing/2014/main" id="{4050283B-D5EB-AE44-E9A0-D3B83BF80BC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288C317-DD7B-80B5-F433-FA647950B635}"/>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257891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23CC2-1708-92E2-AC95-B7CF1CB869B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4A1A35D-67E4-61AB-5360-F320682DD8D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6348710A-16ED-411E-1A15-39252BE5AEF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9D15F94-54AC-D1BB-7A7A-317C162A63D5}"/>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6" name="Tijdelijke aanduiding voor voettekst 5">
            <a:extLst>
              <a:ext uri="{FF2B5EF4-FFF2-40B4-BE49-F238E27FC236}">
                <a16:creationId xmlns:a16="http://schemas.microsoft.com/office/drawing/2014/main" id="{CB49B8EA-E4D8-6490-C92F-88A267138B5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71CB527-EB5B-9054-E31B-49984CB49000}"/>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1691434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1C30F1-C3AF-A594-94F4-5BDDF60CD054}"/>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9C4399E-585A-D405-12A1-08BFA7D7AE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7BC8879-36FC-A73D-7D7C-D569F017314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B7E53D9-C876-F293-711B-12C58F5813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5DB6D6C-D584-6D9C-16A5-C116ABEA516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EDB108C-EBFC-71BE-A8CC-8D114AFB4353}"/>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8" name="Tijdelijke aanduiding voor voettekst 7">
            <a:extLst>
              <a:ext uri="{FF2B5EF4-FFF2-40B4-BE49-F238E27FC236}">
                <a16:creationId xmlns:a16="http://schemas.microsoft.com/office/drawing/2014/main" id="{DE71DA7A-F84E-D625-9C13-5534AD198C7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E48E594-EF9B-C7DA-E382-769FC598C48D}"/>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93104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0327EB-BDFF-75D4-5FBE-F53D14F0592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0FFB51D-A816-F9A5-6203-E874E33969E1}"/>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4" name="Tijdelijke aanduiding voor voettekst 3">
            <a:extLst>
              <a:ext uri="{FF2B5EF4-FFF2-40B4-BE49-F238E27FC236}">
                <a16:creationId xmlns:a16="http://schemas.microsoft.com/office/drawing/2014/main" id="{D13288F8-F81B-AB5D-0B89-F13C205C3A5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2F30E4E-0B06-E071-049D-FEB2369BE88A}"/>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198672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3EA2331-2667-B713-77AC-025F128DDCBE}"/>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3" name="Tijdelijke aanduiding voor voettekst 2">
            <a:extLst>
              <a:ext uri="{FF2B5EF4-FFF2-40B4-BE49-F238E27FC236}">
                <a16:creationId xmlns:a16="http://schemas.microsoft.com/office/drawing/2014/main" id="{A48F92DA-0270-93C2-CF84-2F783981805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0FA8A9F-2E8A-E1BC-B838-6FC0BBB1E76A}"/>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448897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06E8F2-C45A-BAD7-41EA-CA60FFA46C8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FC60700-1BF7-7EB5-E347-AEFA1E6F7E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13D3B13-E0ED-65D2-C233-F50146C9A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42DCFDB-8E71-61CB-69EE-F22C22540A47}"/>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6" name="Tijdelijke aanduiding voor voettekst 5">
            <a:extLst>
              <a:ext uri="{FF2B5EF4-FFF2-40B4-BE49-F238E27FC236}">
                <a16:creationId xmlns:a16="http://schemas.microsoft.com/office/drawing/2014/main" id="{4BB31AC0-C8D2-F7F0-5BDC-C1B63168C65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0D2284D-DE96-DCFD-EEC1-E7DE48958352}"/>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2170107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897623-61C2-E831-246D-A225CAF85D3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B192884-B58D-A339-E1FC-BA8DA2CFBC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B4429EA-0A43-1359-0375-FE805E9C9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E24D382-7F21-FD5F-A223-260683C9BADA}"/>
              </a:ext>
            </a:extLst>
          </p:cNvPr>
          <p:cNvSpPr>
            <a:spLocks noGrp="1"/>
          </p:cNvSpPr>
          <p:nvPr>
            <p:ph type="dt" sz="half" idx="10"/>
          </p:nvPr>
        </p:nvSpPr>
        <p:spPr/>
        <p:txBody>
          <a:bodyPr/>
          <a:lstStyle/>
          <a:p>
            <a:fld id="{0197103A-6BE6-4AAC-A2C2-33003C859752}" type="datetimeFigureOut">
              <a:rPr lang="nl-NL" smtClean="0"/>
              <a:t>27-2-2025</a:t>
            </a:fld>
            <a:endParaRPr lang="nl-NL"/>
          </a:p>
        </p:txBody>
      </p:sp>
      <p:sp>
        <p:nvSpPr>
          <p:cNvPr id="6" name="Tijdelijke aanduiding voor voettekst 5">
            <a:extLst>
              <a:ext uri="{FF2B5EF4-FFF2-40B4-BE49-F238E27FC236}">
                <a16:creationId xmlns:a16="http://schemas.microsoft.com/office/drawing/2014/main" id="{C711B6D9-2161-CAD9-107C-B47590548F9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68FCFB3-58C1-39C0-5F36-C2F1C6FEEFB6}"/>
              </a:ext>
            </a:extLst>
          </p:cNvPr>
          <p:cNvSpPr>
            <a:spLocks noGrp="1"/>
          </p:cNvSpPr>
          <p:nvPr>
            <p:ph type="sldNum" sz="quarter" idx="12"/>
          </p:nvPr>
        </p:nvSpPr>
        <p:spPr/>
        <p:txBody>
          <a:bodyPr/>
          <a:lstStyle/>
          <a:p>
            <a:fld id="{34EFC7CA-C44D-47D7-937C-F6AB9D145553}" type="slidenum">
              <a:rPr lang="nl-NL" smtClean="0"/>
              <a:t>‹#›</a:t>
            </a:fld>
            <a:endParaRPr lang="nl-NL"/>
          </a:p>
        </p:txBody>
      </p:sp>
    </p:spTree>
    <p:extLst>
      <p:ext uri="{BB962C8B-B14F-4D97-AF65-F5344CB8AC3E}">
        <p14:creationId xmlns:p14="http://schemas.microsoft.com/office/powerpoint/2010/main" val="2791937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99B919F-FC7F-CE6B-6060-06779A2FEF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30BE8A4-3138-8A52-358E-D58734AAE3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28EEF59-5A62-C560-4DE1-4D98865B89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97103A-6BE6-4AAC-A2C2-33003C859752}" type="datetimeFigureOut">
              <a:rPr lang="nl-NL" smtClean="0"/>
              <a:t>27-2-2025</a:t>
            </a:fld>
            <a:endParaRPr lang="nl-NL"/>
          </a:p>
        </p:txBody>
      </p:sp>
      <p:sp>
        <p:nvSpPr>
          <p:cNvPr id="5" name="Tijdelijke aanduiding voor voettekst 4">
            <a:extLst>
              <a:ext uri="{FF2B5EF4-FFF2-40B4-BE49-F238E27FC236}">
                <a16:creationId xmlns:a16="http://schemas.microsoft.com/office/drawing/2014/main" id="{A61F48EB-9D5F-DFFB-E998-3C0068828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A05721BD-01E0-EAA4-D198-EDB0033DE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4EFC7CA-C44D-47D7-937C-F6AB9D145553}" type="slidenum">
              <a:rPr lang="nl-NL" smtClean="0"/>
              <a:t>‹#›</a:t>
            </a:fld>
            <a:endParaRPr lang="nl-NL"/>
          </a:p>
        </p:txBody>
      </p:sp>
    </p:spTree>
    <p:extLst>
      <p:ext uri="{BB962C8B-B14F-4D97-AF65-F5344CB8AC3E}">
        <p14:creationId xmlns:p14="http://schemas.microsoft.com/office/powerpoint/2010/main" val="3719624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77D420-3906-B332-8F5D-A426D47312EF}"/>
              </a:ext>
            </a:extLst>
          </p:cNvPr>
          <p:cNvSpPr>
            <a:spLocks noGrp="1"/>
          </p:cNvSpPr>
          <p:nvPr>
            <p:ph type="ctrTitle"/>
          </p:nvPr>
        </p:nvSpPr>
        <p:spPr/>
        <p:txBody>
          <a:bodyPr/>
          <a:lstStyle/>
          <a:p>
            <a:r>
              <a:rPr lang="nl-NL" sz="6600" b="1" dirty="0"/>
              <a:t>Ondersteuningsstructuur</a:t>
            </a:r>
            <a:r>
              <a:rPr lang="nl-NL" b="1" dirty="0"/>
              <a:t> </a:t>
            </a:r>
          </a:p>
        </p:txBody>
      </p:sp>
      <p:pic>
        <p:nvPicPr>
          <p:cNvPr id="5" name="Afbeelding 4" descr="Afbeelding met zwart, duisternis&#10;&#10;Automatisch gegenereerde beschrijving">
            <a:extLst>
              <a:ext uri="{FF2B5EF4-FFF2-40B4-BE49-F238E27FC236}">
                <a16:creationId xmlns:a16="http://schemas.microsoft.com/office/drawing/2014/main" id="{0B380C76-D62A-793F-CB28-E17AB09CDE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2385" y="3509963"/>
            <a:ext cx="2307229" cy="806606"/>
          </a:xfrm>
          <a:prstGeom prst="rect">
            <a:avLst/>
          </a:prstGeom>
        </p:spPr>
      </p:pic>
    </p:spTree>
    <p:extLst>
      <p:ext uri="{BB962C8B-B14F-4D97-AF65-F5344CB8AC3E}">
        <p14:creationId xmlns:p14="http://schemas.microsoft.com/office/powerpoint/2010/main" val="468451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625D6E-C77E-BCF2-BD61-4DCB81B941DE}"/>
              </a:ext>
            </a:extLst>
          </p:cNvPr>
          <p:cNvSpPr>
            <a:spLocks noGrp="1"/>
          </p:cNvSpPr>
          <p:nvPr>
            <p:ph type="title"/>
          </p:nvPr>
        </p:nvSpPr>
        <p:spPr/>
        <p:txBody>
          <a:bodyPr/>
          <a:lstStyle/>
          <a:p>
            <a:r>
              <a:rPr lang="nl-NL" b="1" dirty="0">
                <a:solidFill>
                  <a:srgbClr val="2ADD5D"/>
                </a:solidFill>
              </a:rPr>
              <a:t>Derde lijn (zorg)</a:t>
            </a:r>
            <a:endParaRPr lang="nl-NL" dirty="0">
              <a:solidFill>
                <a:srgbClr val="2ADD5D"/>
              </a:solidFill>
            </a:endParaRP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EDCC238B-ACD1-99DE-8ED2-69C8AE7D4E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65479" y="6030481"/>
            <a:ext cx="2005322" cy="701059"/>
          </a:xfrm>
        </p:spPr>
      </p:pic>
      <p:sp>
        <p:nvSpPr>
          <p:cNvPr id="4" name="Tekstvak 3">
            <a:extLst>
              <a:ext uri="{FF2B5EF4-FFF2-40B4-BE49-F238E27FC236}">
                <a16:creationId xmlns:a16="http://schemas.microsoft.com/office/drawing/2014/main" id="{719BBF9D-64C1-492F-3E00-2FA961121330}"/>
              </a:ext>
            </a:extLst>
          </p:cNvPr>
          <p:cNvSpPr txBox="1"/>
          <p:nvPr/>
        </p:nvSpPr>
        <p:spPr>
          <a:xfrm>
            <a:off x="838200" y="1904708"/>
            <a:ext cx="7915882" cy="2862322"/>
          </a:xfrm>
          <a:prstGeom prst="rect">
            <a:avLst/>
          </a:prstGeom>
          <a:noFill/>
        </p:spPr>
        <p:txBody>
          <a:bodyPr wrap="square">
            <a:spAutoFit/>
          </a:bodyPr>
          <a:lstStyle/>
          <a:p>
            <a:pPr algn="l"/>
            <a:r>
              <a:rPr lang="nl-NL" sz="1800" b="0" i="0" u="none" strike="noStrike" baseline="0" dirty="0">
                <a:latin typeface="Fellix-Regular"/>
              </a:rPr>
              <a:t>De ondersteuning in de derde lijn wordt geboden door externe experts. </a:t>
            </a:r>
          </a:p>
          <a:p>
            <a:pPr marL="285750" indent="-285750" algn="l">
              <a:buFont typeface="Arial" panose="020B0604020202020204" pitchFamily="34" charset="0"/>
              <a:buChar char="•"/>
            </a:pPr>
            <a:endParaRPr lang="nl-NL" dirty="0">
              <a:latin typeface="Fellix-Regular"/>
            </a:endParaRPr>
          </a:p>
          <a:p>
            <a:pPr algn="l"/>
            <a:r>
              <a:rPr lang="nl-NL" sz="1800" b="0" i="0" u="none" strike="noStrike" baseline="0" dirty="0">
                <a:latin typeface="Fellix-Regular"/>
              </a:rPr>
              <a:t>De leerling kan hier terecht na verwijzing door onder andere de huisarts of Centrum voor Jeugd en Gezin (CJG).De ondersteuning </a:t>
            </a:r>
            <a:r>
              <a:rPr lang="nl-NL" sz="1800" b="0" i="0" u="none" strike="noStrike" baseline="0" dirty="0">
                <a:solidFill>
                  <a:srgbClr val="FFFFFF"/>
                </a:solidFill>
                <a:latin typeface="Fellix-Regular"/>
              </a:rPr>
              <a:t>in d</a:t>
            </a:r>
          </a:p>
          <a:p>
            <a:pPr algn="l"/>
            <a:endParaRPr lang="nl-NL" dirty="0">
              <a:solidFill>
                <a:srgbClr val="FFFFFF"/>
              </a:solidFill>
              <a:latin typeface="Fellix-Regular"/>
            </a:endParaRPr>
          </a:p>
          <a:p>
            <a:pPr algn="l"/>
            <a:r>
              <a:rPr lang="nl-NL" sz="1800" b="0" i="0" u="none" strike="noStrike" baseline="0" dirty="0">
                <a:latin typeface="Fellix-Regular"/>
              </a:rPr>
              <a:t>Mits toe</a:t>
            </a:r>
            <a:r>
              <a:rPr lang="nl-NL" dirty="0">
                <a:latin typeface="Fellix-Regular"/>
              </a:rPr>
              <a:t>stemming van de student kunnen betrokkenen vanuit de eerste lijn en tweede lijn hierbij betrokken worden.</a:t>
            </a:r>
            <a:r>
              <a:rPr lang="nl-NL" sz="1800" b="0" i="0" u="none" strike="noStrike" baseline="0" dirty="0">
                <a:solidFill>
                  <a:srgbClr val="FFFFFF"/>
                </a:solidFill>
                <a:latin typeface="Fellix-Regular"/>
              </a:rPr>
              <a:t> geboden</a:t>
            </a:r>
          </a:p>
          <a:p>
            <a:pPr algn="l"/>
            <a:r>
              <a:rPr lang="nl-NL" sz="1800" b="0" i="0" u="none" strike="noStrike" baseline="0" dirty="0">
                <a:solidFill>
                  <a:srgbClr val="FFFFFF"/>
                </a:solidFill>
                <a:latin typeface="Fellix-Regular"/>
              </a:rPr>
              <a:t>door externe experts. De leerling kan hier terecht</a:t>
            </a:r>
          </a:p>
          <a:p>
            <a:pPr algn="l"/>
            <a:r>
              <a:rPr lang="nl-NL" sz="1800" b="0" i="0" u="none" strike="noStrike" baseline="0" dirty="0">
                <a:solidFill>
                  <a:srgbClr val="FFFFFF"/>
                </a:solidFill>
                <a:latin typeface="Fellix-Regular"/>
              </a:rPr>
              <a:t>na verwijzing door onder andere de huisarts</a:t>
            </a:r>
          </a:p>
          <a:p>
            <a:pPr algn="l"/>
            <a:r>
              <a:rPr lang="nl-NL" sz="1800" b="0" i="0" u="none" strike="noStrike" baseline="0" dirty="0">
                <a:solidFill>
                  <a:srgbClr val="FFFFFF"/>
                </a:solidFill>
                <a:latin typeface="Fellix-Regular"/>
              </a:rPr>
              <a:t>of Centrum voor Jeugd en Gezin (CJG).</a:t>
            </a:r>
            <a:endParaRPr lang="nl-NL" dirty="0"/>
          </a:p>
        </p:txBody>
      </p:sp>
      <p:pic>
        <p:nvPicPr>
          <p:cNvPr id="7" name="Afbeelding 6" descr="Afbeelding met tekenfilm, kleding, staan, persoon&#10;&#10;Automatisch gegenereerde beschrijving">
            <a:extLst>
              <a:ext uri="{FF2B5EF4-FFF2-40B4-BE49-F238E27FC236}">
                <a16:creationId xmlns:a16="http://schemas.microsoft.com/office/drawing/2014/main" id="{F33B4B2C-E9B3-D9F5-5035-4FC46EA522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7605" y="522515"/>
            <a:ext cx="1846195" cy="4630255"/>
          </a:xfrm>
          <a:prstGeom prst="rect">
            <a:avLst/>
          </a:prstGeom>
        </p:spPr>
      </p:pic>
    </p:spTree>
    <p:extLst>
      <p:ext uri="{BB962C8B-B14F-4D97-AF65-F5344CB8AC3E}">
        <p14:creationId xmlns:p14="http://schemas.microsoft.com/office/powerpoint/2010/main" val="108181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E8290E-FD54-4CF4-D42C-AFE97FA27522}"/>
              </a:ext>
            </a:extLst>
          </p:cNvPr>
          <p:cNvSpPr>
            <a:spLocks noGrp="1"/>
          </p:cNvSpPr>
          <p:nvPr>
            <p:ph type="title"/>
          </p:nvPr>
        </p:nvSpPr>
        <p:spPr/>
        <p:txBody>
          <a:bodyPr/>
          <a:lstStyle/>
          <a:p>
            <a:r>
              <a:rPr lang="nl-NL" b="1" dirty="0">
                <a:solidFill>
                  <a:srgbClr val="004FFF"/>
                </a:solidFill>
              </a:rPr>
              <a:t>Begeleiding en ondersteuning van studenten binnen de praktijk (BPV)</a:t>
            </a:r>
          </a:p>
        </p:txBody>
      </p:sp>
      <p:pic>
        <p:nvPicPr>
          <p:cNvPr id="5" name="Tijdelijke aanduiding voor inhoud 4" descr="Afbeelding met Graphics, Lettertype, logo, grafische vormgeving&#10;&#10;Automatisch gegenereerde beschrijving">
            <a:extLst>
              <a:ext uri="{FF2B5EF4-FFF2-40B4-BE49-F238E27FC236}">
                <a16:creationId xmlns:a16="http://schemas.microsoft.com/office/drawing/2014/main" id="{6C8C40B3-C14E-75A4-C8FC-BD73C78979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20657" y="5998866"/>
            <a:ext cx="1948862" cy="681321"/>
          </a:xfrm>
        </p:spPr>
      </p:pic>
      <p:pic>
        <p:nvPicPr>
          <p:cNvPr id="1026" name="Picture 2" descr="Groenhuysen | Smaak van het Huis">
            <a:extLst>
              <a:ext uri="{FF2B5EF4-FFF2-40B4-BE49-F238E27FC236}">
                <a16:creationId xmlns:a16="http://schemas.microsoft.com/office/drawing/2014/main" id="{6E89F258-AAA6-ABAD-7931-450EB9D27B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715" y="4860052"/>
            <a:ext cx="3657600" cy="1905000"/>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2">
            <a:extLst>
              <a:ext uri="{FF2B5EF4-FFF2-40B4-BE49-F238E27FC236}">
                <a16:creationId xmlns:a16="http://schemas.microsoft.com/office/drawing/2014/main" id="{2E29AE04-7C85-E016-4FD5-4A4BA440EC3D}"/>
              </a:ext>
            </a:extLst>
          </p:cNvPr>
          <p:cNvSpPr txBox="1"/>
          <p:nvPr/>
        </p:nvSpPr>
        <p:spPr>
          <a:xfrm>
            <a:off x="934497" y="1889090"/>
            <a:ext cx="8762162" cy="1477328"/>
          </a:xfrm>
          <a:prstGeom prst="rect">
            <a:avLst/>
          </a:prstGeom>
          <a:noFill/>
        </p:spPr>
        <p:txBody>
          <a:bodyPr wrap="square" rtlCol="0">
            <a:spAutoFit/>
          </a:bodyPr>
          <a:lstStyle/>
          <a:p>
            <a:pPr marL="285750" indent="-285750">
              <a:buFont typeface="Arial" panose="020B0604020202020204" pitchFamily="34" charset="0"/>
              <a:buChar char="•"/>
            </a:pPr>
            <a:r>
              <a:rPr lang="nl-NL" dirty="0"/>
              <a:t>Goede begeleiding en coaching</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Een veilige en leerzame leerklimaat bieden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Regelmatig contact hebben met de </a:t>
            </a:r>
            <a:r>
              <a:rPr lang="nl-NL" dirty="0" err="1"/>
              <a:t>bpv</a:t>
            </a:r>
            <a:r>
              <a:rPr lang="nl-NL" dirty="0"/>
              <a:t>-begeleider</a:t>
            </a:r>
          </a:p>
        </p:txBody>
      </p:sp>
    </p:spTree>
    <p:extLst>
      <p:ext uri="{BB962C8B-B14F-4D97-AF65-F5344CB8AC3E}">
        <p14:creationId xmlns:p14="http://schemas.microsoft.com/office/powerpoint/2010/main" val="97402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994D0E-EB93-F344-140E-D2A96A36A1D9}"/>
              </a:ext>
            </a:extLst>
          </p:cNvPr>
          <p:cNvSpPr>
            <a:spLocks noGrp="1"/>
          </p:cNvSpPr>
          <p:nvPr>
            <p:ph type="title"/>
          </p:nvPr>
        </p:nvSpPr>
        <p:spPr/>
        <p:txBody>
          <a:bodyPr/>
          <a:lstStyle/>
          <a:p>
            <a:r>
              <a:rPr lang="nl-NL" b="1" dirty="0">
                <a:solidFill>
                  <a:srgbClr val="FFCC00"/>
                </a:solidFill>
              </a:rPr>
              <a:t>Inleiding</a:t>
            </a:r>
            <a:r>
              <a:rPr lang="nl-NL" dirty="0"/>
              <a:t> </a:t>
            </a:r>
          </a:p>
        </p:txBody>
      </p:sp>
      <p:pic>
        <p:nvPicPr>
          <p:cNvPr id="5" name="Tijdelijke aanduiding voor inhoud 4" descr="Afbeelding met Lettertype, Graphics, logo, cirkel&#10;&#10;Automatisch gegenereerde beschrijving">
            <a:extLst>
              <a:ext uri="{FF2B5EF4-FFF2-40B4-BE49-F238E27FC236}">
                <a16:creationId xmlns:a16="http://schemas.microsoft.com/office/drawing/2014/main" id="{CA784333-A8C0-5108-0DF8-C6B2FB8AB3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12285" y="5984836"/>
            <a:ext cx="1937137" cy="677222"/>
          </a:xfrm>
        </p:spPr>
      </p:pic>
      <p:sp>
        <p:nvSpPr>
          <p:cNvPr id="6" name="Tekstvak 5">
            <a:extLst>
              <a:ext uri="{FF2B5EF4-FFF2-40B4-BE49-F238E27FC236}">
                <a16:creationId xmlns:a16="http://schemas.microsoft.com/office/drawing/2014/main" id="{E2E0F98A-FA6E-B85B-4B35-DBDFEE24CB75}"/>
              </a:ext>
            </a:extLst>
          </p:cNvPr>
          <p:cNvSpPr txBox="1"/>
          <p:nvPr/>
        </p:nvSpPr>
        <p:spPr>
          <a:xfrm>
            <a:off x="914400" y="1690688"/>
            <a:ext cx="10729609" cy="923330"/>
          </a:xfrm>
          <a:prstGeom prst="rect">
            <a:avLst/>
          </a:prstGeom>
          <a:noFill/>
        </p:spPr>
        <p:txBody>
          <a:bodyPr wrap="square" rtlCol="0">
            <a:spAutoFit/>
          </a:bodyPr>
          <a:lstStyle/>
          <a:p>
            <a:r>
              <a:rPr lang="nl-NL" b="0" i="0" dirty="0">
                <a:solidFill>
                  <a:srgbClr val="000000"/>
                </a:solidFill>
                <a:effectLst/>
                <a:latin typeface="Calibri" panose="020F0502020204030204" pitchFamily="34" charset="0"/>
              </a:rPr>
              <a:t>In samenwerking met de praktijk leidt </a:t>
            </a:r>
            <a:r>
              <a:rPr lang="nl-NL" b="0" i="0" dirty="0" err="1">
                <a:solidFill>
                  <a:srgbClr val="000000"/>
                </a:solidFill>
                <a:effectLst/>
                <a:latin typeface="Calibri" panose="020F0502020204030204" pitchFamily="34" charset="0"/>
              </a:rPr>
              <a:t>Curio</a:t>
            </a:r>
            <a:r>
              <a:rPr lang="nl-NL" b="0" i="0" dirty="0">
                <a:solidFill>
                  <a:srgbClr val="000000"/>
                </a:solidFill>
                <a:effectLst/>
                <a:latin typeface="Calibri" panose="020F0502020204030204" pitchFamily="34" charset="0"/>
              </a:rPr>
              <a:t> studenten op tot toekomstige professionals. Voor zowel de professionele als de persoonlijke ontwikkeling is de juiste begeleiding en ondersteuning vanuit de school en de beroepspraktijkvorming (BPV) van essentieel belang.</a:t>
            </a:r>
            <a:endParaRPr lang="nl-NL" dirty="0"/>
          </a:p>
        </p:txBody>
      </p:sp>
      <p:pic>
        <p:nvPicPr>
          <p:cNvPr id="12" name="Afbeelding 11" descr="Afbeelding met kleding, persoon, Medische apparatuur, overdekt&#10;&#10;Automatisch gegenereerde beschrijving">
            <a:extLst>
              <a:ext uri="{FF2B5EF4-FFF2-40B4-BE49-F238E27FC236}">
                <a16:creationId xmlns:a16="http://schemas.microsoft.com/office/drawing/2014/main" id="{3B02A057-FD6F-84CF-FDF7-5D4BAE0019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1463" y="2773345"/>
            <a:ext cx="5129073" cy="3420066"/>
          </a:xfrm>
          <a:prstGeom prst="rect">
            <a:avLst/>
          </a:prstGeom>
        </p:spPr>
      </p:pic>
    </p:spTree>
    <p:extLst>
      <p:ext uri="{BB962C8B-B14F-4D97-AF65-F5344CB8AC3E}">
        <p14:creationId xmlns:p14="http://schemas.microsoft.com/office/powerpoint/2010/main" val="139244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4D9D2-E7B5-D2BA-3C9F-708A50AFD2CC}"/>
              </a:ext>
            </a:extLst>
          </p:cNvPr>
          <p:cNvSpPr>
            <a:spLocks noGrp="1"/>
          </p:cNvSpPr>
          <p:nvPr>
            <p:ph type="title"/>
          </p:nvPr>
        </p:nvSpPr>
        <p:spPr/>
        <p:txBody>
          <a:bodyPr/>
          <a:lstStyle/>
          <a:p>
            <a:r>
              <a:rPr lang="nl-NL" b="1" dirty="0">
                <a:solidFill>
                  <a:srgbClr val="FC3232"/>
                </a:solidFill>
              </a:rPr>
              <a:t>Contactmomenten tussen </a:t>
            </a:r>
            <a:r>
              <a:rPr lang="nl-NL" b="1" dirty="0" err="1">
                <a:solidFill>
                  <a:srgbClr val="FC3232"/>
                </a:solidFill>
              </a:rPr>
              <a:t>Curio</a:t>
            </a:r>
            <a:r>
              <a:rPr lang="nl-NL" b="1" dirty="0">
                <a:solidFill>
                  <a:srgbClr val="FC3232"/>
                </a:solidFill>
              </a:rPr>
              <a:t>, de praktijk en de student </a:t>
            </a:r>
          </a:p>
        </p:txBody>
      </p:sp>
      <p:pic>
        <p:nvPicPr>
          <p:cNvPr id="5" name="Tijdelijke aanduiding voor inhoud 4" descr="Afbeelding met Lettertype, Graphics, grafische vormgeving, logo&#10;&#10;Automatisch gegenereerde beschrijving">
            <a:extLst>
              <a:ext uri="{FF2B5EF4-FFF2-40B4-BE49-F238E27FC236}">
                <a16:creationId xmlns:a16="http://schemas.microsoft.com/office/drawing/2014/main" id="{82866344-5E0A-BF08-3713-5AA25B64304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33971" y="6014981"/>
            <a:ext cx="1937137" cy="677222"/>
          </a:xfrm>
        </p:spPr>
      </p:pic>
      <p:sp>
        <p:nvSpPr>
          <p:cNvPr id="7" name="Tekstvak 6">
            <a:extLst>
              <a:ext uri="{FF2B5EF4-FFF2-40B4-BE49-F238E27FC236}">
                <a16:creationId xmlns:a16="http://schemas.microsoft.com/office/drawing/2014/main" id="{7E534169-A83E-F228-2BF9-DAF350D8B0E0}"/>
              </a:ext>
            </a:extLst>
          </p:cNvPr>
          <p:cNvSpPr txBox="1"/>
          <p:nvPr/>
        </p:nvSpPr>
        <p:spPr>
          <a:xfrm>
            <a:off x="953311" y="1896894"/>
            <a:ext cx="10515600" cy="2862322"/>
          </a:xfrm>
          <a:prstGeom prst="rect">
            <a:avLst/>
          </a:prstGeom>
          <a:noFill/>
        </p:spPr>
        <p:txBody>
          <a:bodyPr wrap="square" rtlCol="0">
            <a:spAutoFit/>
          </a:bodyPr>
          <a:lstStyle/>
          <a:p>
            <a:r>
              <a:rPr lang="nl-NL" b="0" i="0" dirty="0">
                <a:solidFill>
                  <a:srgbClr val="000000"/>
                </a:solidFill>
                <a:effectLst/>
                <a:latin typeface="WordVisi_MSFontService"/>
              </a:rPr>
              <a:t>Zoals vastgelegd in het ‘’Stagepact 2024-2027’’ is goed en regelmatig contact tussen het leerbedrijf, de begeleider vanuit de onderwijsinstelling en de student cruciaal om de stagebegeleiding optimaal te laten verlopen.</a:t>
            </a:r>
          </a:p>
          <a:p>
            <a:endParaRPr lang="nl-NL" dirty="0">
              <a:solidFill>
                <a:srgbClr val="000000"/>
              </a:solidFill>
              <a:latin typeface="WordVisi_MSFontService"/>
            </a:endParaRPr>
          </a:p>
          <a:p>
            <a:endParaRPr lang="nl-NL" dirty="0">
              <a:solidFill>
                <a:srgbClr val="000000"/>
              </a:solidFill>
              <a:latin typeface="WordVisi_MSFontService"/>
            </a:endParaRPr>
          </a:p>
          <a:p>
            <a:r>
              <a:rPr lang="nl-NL" b="1" dirty="0">
                <a:solidFill>
                  <a:srgbClr val="000000"/>
                </a:solidFill>
                <a:latin typeface="WordVisi_MSFontService"/>
              </a:rPr>
              <a:t>Streving contactmomenten: </a:t>
            </a:r>
          </a:p>
          <a:p>
            <a:pPr marL="285750" indent="-285750">
              <a:buFont typeface="Arial" panose="020B0604020202020204" pitchFamily="34" charset="0"/>
              <a:buChar char="•"/>
            </a:pPr>
            <a:r>
              <a:rPr lang="nl-NL" dirty="0">
                <a:solidFill>
                  <a:srgbClr val="000000"/>
                </a:solidFill>
                <a:latin typeface="WordVisi_MSFontService"/>
              </a:rPr>
              <a:t>BPV-periodes </a:t>
            </a:r>
            <a:r>
              <a:rPr lang="nl-NL" b="1" dirty="0">
                <a:solidFill>
                  <a:srgbClr val="000000"/>
                </a:solidFill>
                <a:latin typeface="WordVisi_MSFontService"/>
              </a:rPr>
              <a:t>langer dan 18 schoolweken </a:t>
            </a:r>
            <a:r>
              <a:rPr lang="nl-NL" dirty="0">
                <a:solidFill>
                  <a:srgbClr val="000000"/>
                </a:solidFill>
                <a:latin typeface="WordVisi_MSFontService"/>
              </a:rPr>
              <a:t>( 2 school periodes) = ten minste 3 contact momenten, waarvan minimaal 1 fysiek op locatie.  </a:t>
            </a:r>
          </a:p>
          <a:p>
            <a:pPr marL="285750" indent="-285750">
              <a:buFont typeface="Arial" panose="020B0604020202020204" pitchFamily="34" charset="0"/>
              <a:buChar char="•"/>
            </a:pPr>
            <a:r>
              <a:rPr lang="nl-NL" dirty="0">
                <a:solidFill>
                  <a:srgbClr val="000000"/>
                </a:solidFill>
                <a:latin typeface="WordVisi_MSFontService"/>
              </a:rPr>
              <a:t>BPV-periodes </a:t>
            </a:r>
            <a:r>
              <a:rPr lang="nl-NL" b="1" dirty="0">
                <a:solidFill>
                  <a:srgbClr val="000000"/>
                </a:solidFill>
                <a:latin typeface="WordVisi_MSFontService"/>
              </a:rPr>
              <a:t>van 18 schoolweken of korter </a:t>
            </a:r>
            <a:r>
              <a:rPr lang="nl-NL" dirty="0">
                <a:solidFill>
                  <a:srgbClr val="000000"/>
                </a:solidFill>
                <a:latin typeface="WordVisi_MSFontService"/>
              </a:rPr>
              <a:t>= ten minste 2 contact momenten, waarvan 1 minimaal fysiek op locatie. </a:t>
            </a:r>
            <a:endParaRPr lang="nl-NL" dirty="0"/>
          </a:p>
        </p:txBody>
      </p:sp>
    </p:spTree>
    <p:extLst>
      <p:ext uri="{BB962C8B-B14F-4D97-AF65-F5344CB8AC3E}">
        <p14:creationId xmlns:p14="http://schemas.microsoft.com/office/powerpoint/2010/main" val="3835098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A5A84B-F93D-109C-D7C8-FD5420425E42}"/>
              </a:ext>
            </a:extLst>
          </p:cNvPr>
          <p:cNvSpPr>
            <a:spLocks noGrp="1"/>
          </p:cNvSpPr>
          <p:nvPr>
            <p:ph type="title"/>
          </p:nvPr>
        </p:nvSpPr>
        <p:spPr/>
        <p:txBody>
          <a:bodyPr/>
          <a:lstStyle/>
          <a:p>
            <a:r>
              <a:rPr lang="nl-NL" b="1" dirty="0">
                <a:solidFill>
                  <a:srgbClr val="660404"/>
                </a:solidFill>
              </a:rPr>
              <a:t>Contactmomenten</a:t>
            </a:r>
            <a:r>
              <a:rPr lang="nl-NL" dirty="0"/>
              <a:t> </a:t>
            </a: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0A7A2139-3A94-AC12-76E7-F8785CE8A2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21367" y="6046132"/>
            <a:ext cx="1842403" cy="644103"/>
          </a:xfrm>
        </p:spPr>
      </p:pic>
      <p:sp>
        <p:nvSpPr>
          <p:cNvPr id="3" name="Tekstvak 2">
            <a:extLst>
              <a:ext uri="{FF2B5EF4-FFF2-40B4-BE49-F238E27FC236}">
                <a16:creationId xmlns:a16="http://schemas.microsoft.com/office/drawing/2014/main" id="{2499E588-2A75-A7B6-F961-121123AE293D}"/>
              </a:ext>
            </a:extLst>
          </p:cNvPr>
          <p:cNvSpPr txBox="1"/>
          <p:nvPr/>
        </p:nvSpPr>
        <p:spPr>
          <a:xfrm>
            <a:off x="943583" y="1566153"/>
            <a:ext cx="10515600" cy="1200329"/>
          </a:xfrm>
          <a:prstGeom prst="rect">
            <a:avLst/>
          </a:prstGeom>
          <a:noFill/>
        </p:spPr>
        <p:txBody>
          <a:bodyPr wrap="square" rtlCol="0">
            <a:spAutoFit/>
          </a:bodyPr>
          <a:lstStyle/>
          <a:p>
            <a:r>
              <a:rPr lang="nl-NL" dirty="0"/>
              <a:t>De contactmomenten met betrekking tot de begeleiding van de studenten zijn te allen tijde in de vorm van een driehoek. </a:t>
            </a:r>
          </a:p>
          <a:p>
            <a:endParaRPr lang="nl-NL" dirty="0"/>
          </a:p>
          <a:p>
            <a:r>
              <a:rPr lang="nl-NL" dirty="0"/>
              <a:t>De driehoek ziet er als volgt uit: </a:t>
            </a:r>
          </a:p>
        </p:txBody>
      </p:sp>
      <p:sp>
        <p:nvSpPr>
          <p:cNvPr id="4" name="Gelijkbenige driehoek 3">
            <a:extLst>
              <a:ext uri="{FF2B5EF4-FFF2-40B4-BE49-F238E27FC236}">
                <a16:creationId xmlns:a16="http://schemas.microsoft.com/office/drawing/2014/main" id="{D5034274-3521-5579-C768-9FBF58EBAC18}"/>
              </a:ext>
            </a:extLst>
          </p:cNvPr>
          <p:cNvSpPr/>
          <p:nvPr/>
        </p:nvSpPr>
        <p:spPr>
          <a:xfrm>
            <a:off x="4165059" y="3429000"/>
            <a:ext cx="3861881" cy="2714017"/>
          </a:xfrm>
          <a:prstGeom prst="triangle">
            <a:avLst/>
          </a:prstGeom>
          <a:solidFill>
            <a:srgbClr val="66040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a:extLst>
              <a:ext uri="{FF2B5EF4-FFF2-40B4-BE49-F238E27FC236}">
                <a16:creationId xmlns:a16="http://schemas.microsoft.com/office/drawing/2014/main" id="{4808FFC0-8238-2510-0B3B-149795EA7106}"/>
              </a:ext>
            </a:extLst>
          </p:cNvPr>
          <p:cNvSpPr txBox="1"/>
          <p:nvPr/>
        </p:nvSpPr>
        <p:spPr>
          <a:xfrm>
            <a:off x="1741251" y="6070451"/>
            <a:ext cx="2659895" cy="369332"/>
          </a:xfrm>
          <a:prstGeom prst="rect">
            <a:avLst/>
          </a:prstGeom>
          <a:noFill/>
        </p:spPr>
        <p:txBody>
          <a:bodyPr wrap="none" rtlCol="0">
            <a:spAutoFit/>
          </a:bodyPr>
          <a:lstStyle/>
          <a:p>
            <a:r>
              <a:rPr lang="nl-NL" b="1" dirty="0"/>
              <a:t>mentor/</a:t>
            </a:r>
            <a:r>
              <a:rPr lang="nl-NL" b="1" dirty="0" err="1"/>
              <a:t>bpv</a:t>
            </a:r>
            <a:r>
              <a:rPr lang="nl-NL" b="1" dirty="0"/>
              <a:t>-begeleider </a:t>
            </a:r>
          </a:p>
        </p:txBody>
      </p:sp>
      <p:sp>
        <p:nvSpPr>
          <p:cNvPr id="7" name="Tekstvak 6">
            <a:extLst>
              <a:ext uri="{FF2B5EF4-FFF2-40B4-BE49-F238E27FC236}">
                <a16:creationId xmlns:a16="http://schemas.microsoft.com/office/drawing/2014/main" id="{C098B1E4-3B16-B0F8-4C37-3ABD83B1C696}"/>
              </a:ext>
            </a:extLst>
          </p:cNvPr>
          <p:cNvSpPr txBox="1"/>
          <p:nvPr/>
        </p:nvSpPr>
        <p:spPr>
          <a:xfrm>
            <a:off x="4298359" y="3059668"/>
            <a:ext cx="3560975" cy="369332"/>
          </a:xfrm>
          <a:prstGeom prst="rect">
            <a:avLst/>
          </a:prstGeom>
          <a:noFill/>
        </p:spPr>
        <p:txBody>
          <a:bodyPr wrap="none" rtlCol="0">
            <a:spAutoFit/>
          </a:bodyPr>
          <a:lstStyle/>
          <a:p>
            <a:r>
              <a:rPr lang="nl-NL" b="1" dirty="0"/>
              <a:t>werkbegeleider/praktijkopleider</a:t>
            </a:r>
          </a:p>
        </p:txBody>
      </p:sp>
      <p:sp>
        <p:nvSpPr>
          <p:cNvPr id="9" name="Tekstvak 8">
            <a:extLst>
              <a:ext uri="{FF2B5EF4-FFF2-40B4-BE49-F238E27FC236}">
                <a16:creationId xmlns:a16="http://schemas.microsoft.com/office/drawing/2014/main" id="{D8C72370-1E12-D065-E75D-855A1BE897B7}"/>
              </a:ext>
            </a:extLst>
          </p:cNvPr>
          <p:cNvSpPr txBox="1"/>
          <p:nvPr/>
        </p:nvSpPr>
        <p:spPr>
          <a:xfrm>
            <a:off x="7893639" y="6070451"/>
            <a:ext cx="1041952" cy="369332"/>
          </a:xfrm>
          <a:prstGeom prst="rect">
            <a:avLst/>
          </a:prstGeom>
          <a:noFill/>
        </p:spPr>
        <p:txBody>
          <a:bodyPr wrap="none" rtlCol="0">
            <a:spAutoFit/>
          </a:bodyPr>
          <a:lstStyle/>
          <a:p>
            <a:r>
              <a:rPr lang="nl-NL" b="1" dirty="0"/>
              <a:t>student </a:t>
            </a:r>
          </a:p>
        </p:txBody>
      </p:sp>
    </p:spTree>
    <p:extLst>
      <p:ext uri="{BB962C8B-B14F-4D97-AF65-F5344CB8AC3E}">
        <p14:creationId xmlns:p14="http://schemas.microsoft.com/office/powerpoint/2010/main" val="2767543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13436-D76A-7C51-0343-4AED9D76EB81}"/>
            </a:ext>
          </a:extLst>
        </p:cNvPr>
        <p:cNvGrpSpPr/>
        <p:nvPr/>
      </p:nvGrpSpPr>
      <p:grpSpPr>
        <a:xfrm>
          <a:off x="0" y="0"/>
          <a:ext cx="0" cy="0"/>
          <a:chOff x="0" y="0"/>
          <a:chExt cx="0" cy="0"/>
        </a:xfrm>
      </p:grpSpPr>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70462680-3E80-255C-167C-4F7E326C66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21367" y="6046132"/>
            <a:ext cx="1842403" cy="644103"/>
          </a:xfrm>
        </p:spPr>
      </p:pic>
      <p:sp>
        <p:nvSpPr>
          <p:cNvPr id="3" name="Tekstvak 2">
            <a:extLst>
              <a:ext uri="{FF2B5EF4-FFF2-40B4-BE49-F238E27FC236}">
                <a16:creationId xmlns:a16="http://schemas.microsoft.com/office/drawing/2014/main" id="{D7E5BA99-84CA-94D4-6711-231905D2D26A}"/>
              </a:ext>
            </a:extLst>
          </p:cNvPr>
          <p:cNvSpPr txBox="1"/>
          <p:nvPr/>
        </p:nvSpPr>
        <p:spPr>
          <a:xfrm>
            <a:off x="838200" y="1330231"/>
            <a:ext cx="10515600" cy="2862322"/>
          </a:xfrm>
          <a:prstGeom prst="rect">
            <a:avLst/>
          </a:prstGeom>
          <a:noFill/>
        </p:spPr>
        <p:txBody>
          <a:bodyPr wrap="square" rtlCol="0">
            <a:spAutoFit/>
          </a:bodyPr>
          <a:lstStyle/>
          <a:p>
            <a:pPr marL="285750" indent="-285750">
              <a:buFont typeface="Arial" panose="020B0604020202020204" pitchFamily="34" charset="0"/>
              <a:buChar char="•"/>
            </a:pPr>
            <a:r>
              <a:rPr lang="nl-NL" dirty="0"/>
              <a:t>De BPV-begeleider is verantwoordelijk voor het coördineren van contactmomenten tussen alle betrokken partijen en zorgt ervoor dat de communicatie tussen de student, het leerbedrijf en </a:t>
            </a:r>
            <a:r>
              <a:rPr lang="nl-NL" dirty="0" err="1"/>
              <a:t>Curio</a:t>
            </a:r>
            <a:r>
              <a:rPr lang="nl-NL" dirty="0"/>
              <a:t> efficiënt en duidelijk verloopt. </a:t>
            </a:r>
          </a:p>
          <a:p>
            <a:endParaRPr lang="nl-NL" dirty="0"/>
          </a:p>
          <a:p>
            <a:pPr marL="285750" indent="-285750">
              <a:buFont typeface="Arial" panose="020B0604020202020204" pitchFamily="34" charset="0"/>
              <a:buChar char="•"/>
            </a:pPr>
            <a:r>
              <a:rPr lang="nl-NL" dirty="0"/>
              <a:t>Indien zich tijdens de BPV extra ondersteuningsbehoeften voordoen, wordt de expertise van het ondersteuningsteam ingeschakeld. Deze aanvraag wordt altijd via de mentor ingediend, die fungeert als tussenpersoon tussen de student, de </a:t>
            </a:r>
            <a:r>
              <a:rPr lang="nl-NL" dirty="0" err="1"/>
              <a:t>bpv</a:t>
            </a:r>
            <a:r>
              <a:rPr lang="nl-NL" dirty="0"/>
              <a:t>-begeleider en het ondersteuningsteam.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Wanneer de hulpvraag of problematiek buiten de expertise van de mentor valt, wordt de student door de mentor doorverwezen naar het zorgteam (tweedelijns) binnen </a:t>
            </a:r>
            <a:r>
              <a:rPr lang="nl-NL" dirty="0" err="1"/>
              <a:t>Curio</a:t>
            </a:r>
            <a:r>
              <a:rPr lang="nl-NL" dirty="0"/>
              <a:t>. </a:t>
            </a:r>
          </a:p>
        </p:txBody>
      </p:sp>
    </p:spTree>
    <p:extLst>
      <p:ext uri="{BB962C8B-B14F-4D97-AF65-F5344CB8AC3E}">
        <p14:creationId xmlns:p14="http://schemas.microsoft.com/office/powerpoint/2010/main" val="414756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20137-329C-F923-ED5C-74F8522EA1A7}"/>
              </a:ext>
            </a:extLst>
          </p:cNvPr>
          <p:cNvSpPr>
            <a:spLocks noGrp="1"/>
          </p:cNvSpPr>
          <p:nvPr>
            <p:ph type="title"/>
          </p:nvPr>
        </p:nvSpPr>
        <p:spPr/>
        <p:txBody>
          <a:bodyPr/>
          <a:lstStyle/>
          <a:p>
            <a:r>
              <a:rPr lang="nl-NL" b="1" dirty="0">
                <a:solidFill>
                  <a:srgbClr val="F9329C"/>
                </a:solidFill>
              </a:rPr>
              <a:t>Procesbeschrijving BPV begeleiden en leertaken </a:t>
            </a:r>
            <a:endParaRPr lang="nl-NL" dirty="0">
              <a:solidFill>
                <a:srgbClr val="F9329C"/>
              </a:solidFill>
            </a:endParaRP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576CD2FE-6FF2-EB92-4363-DFFE8217E6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78136" y="6079119"/>
            <a:ext cx="1921848" cy="671877"/>
          </a:xfrm>
        </p:spPr>
      </p:pic>
      <p:pic>
        <p:nvPicPr>
          <p:cNvPr id="4" name="Afbeelding 3">
            <a:extLst>
              <a:ext uri="{FF2B5EF4-FFF2-40B4-BE49-F238E27FC236}">
                <a16:creationId xmlns:a16="http://schemas.microsoft.com/office/drawing/2014/main" id="{AE04CEC1-783D-795E-3348-5FEB8ADF70AD}"/>
              </a:ext>
            </a:extLst>
          </p:cNvPr>
          <p:cNvPicPr>
            <a:picLocks noChangeAspect="1"/>
          </p:cNvPicPr>
          <p:nvPr/>
        </p:nvPicPr>
        <p:blipFill>
          <a:blip r:embed="rId3"/>
          <a:stretch>
            <a:fillRect/>
          </a:stretch>
        </p:blipFill>
        <p:spPr>
          <a:xfrm>
            <a:off x="1825607" y="1690688"/>
            <a:ext cx="8279527" cy="5040664"/>
          </a:xfrm>
          <a:prstGeom prst="rect">
            <a:avLst/>
          </a:prstGeom>
        </p:spPr>
      </p:pic>
    </p:spTree>
    <p:extLst>
      <p:ext uri="{BB962C8B-B14F-4D97-AF65-F5344CB8AC3E}">
        <p14:creationId xmlns:p14="http://schemas.microsoft.com/office/powerpoint/2010/main" val="3860723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329B6A-E98A-9E26-3823-8308355BCACC}"/>
              </a:ext>
            </a:extLst>
          </p:cNvPr>
          <p:cNvSpPr>
            <a:spLocks noGrp="1"/>
          </p:cNvSpPr>
          <p:nvPr>
            <p:ph type="title"/>
          </p:nvPr>
        </p:nvSpPr>
        <p:spPr/>
        <p:txBody>
          <a:bodyPr/>
          <a:lstStyle/>
          <a:p>
            <a:r>
              <a:rPr lang="nl-NL" b="1" dirty="0">
                <a:solidFill>
                  <a:srgbClr val="56DDEF"/>
                </a:solidFill>
              </a:rPr>
              <a:t>Begeleiden, ondersteunen en zorg. Wie doet wat?</a:t>
            </a:r>
          </a:p>
        </p:txBody>
      </p:sp>
      <p:pic>
        <p:nvPicPr>
          <p:cNvPr id="5" name="Tijdelijke aanduiding voor inhoud 4" descr="Afbeelding met Graphics, Lettertype, logo, grafische vormgeving&#10;&#10;Automatisch gegenereerde beschrijving">
            <a:extLst>
              <a:ext uri="{FF2B5EF4-FFF2-40B4-BE49-F238E27FC236}">
                <a16:creationId xmlns:a16="http://schemas.microsoft.com/office/drawing/2014/main" id="{C303B431-F4AF-B646-D54F-CD6405C9BE9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89029" y="6068385"/>
            <a:ext cx="1920683" cy="671470"/>
          </a:xfrm>
        </p:spPr>
      </p:pic>
      <p:sp>
        <p:nvSpPr>
          <p:cNvPr id="3" name="Tekstvak 2">
            <a:extLst>
              <a:ext uri="{FF2B5EF4-FFF2-40B4-BE49-F238E27FC236}">
                <a16:creationId xmlns:a16="http://schemas.microsoft.com/office/drawing/2014/main" id="{22606BAD-3866-151A-C945-466AF6BD9FF5}"/>
              </a:ext>
            </a:extLst>
          </p:cNvPr>
          <p:cNvSpPr txBox="1"/>
          <p:nvPr/>
        </p:nvSpPr>
        <p:spPr>
          <a:xfrm>
            <a:off x="924128" y="1875514"/>
            <a:ext cx="10184859" cy="2031325"/>
          </a:xfrm>
          <a:prstGeom prst="rect">
            <a:avLst/>
          </a:prstGeom>
          <a:noFill/>
        </p:spPr>
        <p:txBody>
          <a:bodyPr wrap="square" rtlCol="0">
            <a:spAutoFit/>
          </a:bodyPr>
          <a:lstStyle/>
          <a:p>
            <a:pPr marL="285750" indent="-285750">
              <a:buFont typeface="Arial" panose="020B0604020202020204" pitchFamily="34" charset="0"/>
              <a:buChar char="•"/>
            </a:pPr>
            <a:r>
              <a:rPr lang="nl-NL" b="1" dirty="0"/>
              <a:t>Eerste lijn (begeleiding): </a:t>
            </a:r>
            <a:r>
              <a:rPr lang="nl-NL" dirty="0"/>
              <a:t>begeleiding door de mentor of onderwijseenheid</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Tweede</a:t>
            </a:r>
            <a:r>
              <a:rPr lang="nl-NL" dirty="0"/>
              <a:t> </a:t>
            </a:r>
            <a:r>
              <a:rPr lang="nl-NL" b="1" dirty="0"/>
              <a:t>lijn (ondersteuning): </a:t>
            </a:r>
            <a:r>
              <a:rPr lang="nl-NL" dirty="0"/>
              <a:t>ondersteuning door experts binnen de sector</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Derde lijn (zorg): </a:t>
            </a:r>
            <a:r>
              <a:rPr lang="nl-NL" dirty="0"/>
              <a:t>ondersteuning door externe experts</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BPV: </a:t>
            </a:r>
            <a:r>
              <a:rPr lang="nl-NL" dirty="0"/>
              <a:t>begeleiding en ondersteuning van studenten in de praktijk  </a:t>
            </a:r>
            <a:endParaRPr lang="nl-NL" b="1" dirty="0"/>
          </a:p>
        </p:txBody>
      </p:sp>
    </p:spTree>
    <p:extLst>
      <p:ext uri="{BB962C8B-B14F-4D97-AF65-F5344CB8AC3E}">
        <p14:creationId xmlns:p14="http://schemas.microsoft.com/office/powerpoint/2010/main" val="146522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1EAE5-A646-AE80-34EA-F6CFA9D3B829}"/>
              </a:ext>
            </a:extLst>
          </p:cNvPr>
          <p:cNvSpPr>
            <a:spLocks noGrp="1"/>
          </p:cNvSpPr>
          <p:nvPr>
            <p:ph type="title"/>
          </p:nvPr>
        </p:nvSpPr>
        <p:spPr/>
        <p:txBody>
          <a:bodyPr/>
          <a:lstStyle/>
          <a:p>
            <a:r>
              <a:rPr lang="nl-NL" b="1" dirty="0">
                <a:solidFill>
                  <a:srgbClr val="9435F9"/>
                </a:solidFill>
              </a:rPr>
              <a:t>Eerste lijn (begeleiding)</a:t>
            </a:r>
            <a:endParaRPr lang="nl-NL" dirty="0">
              <a:solidFill>
                <a:srgbClr val="9435F9"/>
              </a:solidFill>
            </a:endParaRP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2C52FF23-A059-5E09-A6B6-E80E7057F0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23771" y="6069766"/>
            <a:ext cx="1837304" cy="642320"/>
          </a:xfrm>
        </p:spPr>
      </p:pic>
      <p:sp>
        <p:nvSpPr>
          <p:cNvPr id="3" name="Tekstvak 2">
            <a:extLst>
              <a:ext uri="{FF2B5EF4-FFF2-40B4-BE49-F238E27FC236}">
                <a16:creationId xmlns:a16="http://schemas.microsoft.com/office/drawing/2014/main" id="{CFD3C7B9-2870-157E-CE83-35C01852D351}"/>
              </a:ext>
            </a:extLst>
          </p:cNvPr>
          <p:cNvSpPr txBox="1"/>
          <p:nvPr/>
        </p:nvSpPr>
        <p:spPr>
          <a:xfrm>
            <a:off x="838200" y="1565993"/>
            <a:ext cx="10844719" cy="3139321"/>
          </a:xfrm>
          <a:prstGeom prst="rect">
            <a:avLst/>
          </a:prstGeom>
          <a:noFill/>
        </p:spPr>
        <p:txBody>
          <a:bodyPr wrap="square" rtlCol="0">
            <a:spAutoFit/>
          </a:bodyPr>
          <a:lstStyle/>
          <a:p>
            <a:pPr marL="285750" indent="-285750" algn="l">
              <a:buFont typeface="Arial" panose="020B0604020202020204" pitchFamily="34" charset="0"/>
              <a:buChar char="•"/>
            </a:pPr>
            <a:r>
              <a:rPr lang="nl-NL" sz="1800" b="0" i="0" u="none" strike="noStrike" baseline="0" dirty="0">
                <a:latin typeface="Fellix-Regular"/>
              </a:rPr>
              <a:t>De begeleiding gegeven door de eigen onderwijseenheid en de mentor noemen we eerstelijns begeleiding</a:t>
            </a:r>
            <a:r>
              <a:rPr lang="nl-NL" sz="1800" b="0" i="0" u="none" strike="noStrike" baseline="0" dirty="0">
                <a:solidFill>
                  <a:srgbClr val="007BC5"/>
                </a:solidFill>
                <a:latin typeface="Fellix-Regular"/>
              </a:rPr>
              <a:t>.</a:t>
            </a:r>
          </a:p>
          <a:p>
            <a:pPr marL="285750" indent="-285750" algn="l">
              <a:buFont typeface="Arial" panose="020B0604020202020204" pitchFamily="34" charset="0"/>
              <a:buChar char="•"/>
            </a:pPr>
            <a:endParaRPr lang="nl-NL" dirty="0">
              <a:solidFill>
                <a:srgbClr val="007BC5"/>
              </a:solidFill>
              <a:latin typeface="Fellix-Regular"/>
            </a:endParaRPr>
          </a:p>
          <a:p>
            <a:pPr algn="l"/>
            <a:r>
              <a:rPr lang="nl-NL" b="1" i="0" u="none" strike="noStrike" baseline="0" dirty="0">
                <a:latin typeface="Fellix-Regular"/>
              </a:rPr>
              <a:t>Taken van de onderwijseenheid rondom</a:t>
            </a:r>
          </a:p>
          <a:p>
            <a:pPr algn="l"/>
            <a:r>
              <a:rPr lang="nl-NL" b="1" i="0" u="none" strike="noStrike" baseline="0" dirty="0">
                <a:latin typeface="Fellix-Regular"/>
              </a:rPr>
              <a:t>begeleiding zijn:</a:t>
            </a:r>
          </a:p>
          <a:p>
            <a:pPr algn="l"/>
            <a:r>
              <a:rPr lang="nl-NL" b="0" i="0" u="none" strike="noStrike" baseline="0" dirty="0">
                <a:latin typeface="Fellix-Regular"/>
              </a:rPr>
              <a:t>• Motiveren en enthousiasmeren.</a:t>
            </a:r>
          </a:p>
          <a:p>
            <a:pPr algn="l"/>
            <a:r>
              <a:rPr lang="nl-NL" b="0" i="0" u="none" strike="noStrike" baseline="0" dirty="0">
                <a:latin typeface="Fellix-Regular"/>
              </a:rPr>
              <a:t>• Aan- en afwezigheid registreren.</a:t>
            </a:r>
          </a:p>
          <a:p>
            <a:pPr algn="l"/>
            <a:r>
              <a:rPr lang="nl-NL" b="0" i="0" u="none" strike="noStrike" baseline="0" dirty="0">
                <a:latin typeface="Fellix-Regular"/>
              </a:rPr>
              <a:t>• Begeleiden bij uitvoeren leertaken.</a:t>
            </a:r>
          </a:p>
          <a:p>
            <a:pPr algn="l"/>
            <a:r>
              <a:rPr lang="nl-NL" b="0" i="0" u="none" strike="noStrike" baseline="0" dirty="0">
                <a:latin typeface="Fellix-Regular"/>
              </a:rPr>
              <a:t>• Leerresultaten verzamelen en registreren.</a:t>
            </a:r>
          </a:p>
          <a:p>
            <a:pPr algn="l"/>
            <a:r>
              <a:rPr lang="nl-NL" b="0" i="0" u="none" strike="noStrike" baseline="0" dirty="0">
                <a:latin typeface="Fellix-Regular"/>
              </a:rPr>
              <a:t>• Bij achterblijven leerresultaten extra begeleiding bieden.</a:t>
            </a:r>
          </a:p>
          <a:p>
            <a:pPr algn="l"/>
            <a:r>
              <a:rPr lang="nl-NL" b="0" i="0" u="none" strike="noStrike" baseline="0" dirty="0">
                <a:latin typeface="Fellix-Regular"/>
              </a:rPr>
              <a:t>• Signaleren.</a:t>
            </a:r>
            <a:endParaRPr lang="nl-NL" dirty="0">
              <a:latin typeface="Fellix-Regular"/>
            </a:endParaRPr>
          </a:p>
          <a:p>
            <a:pPr algn="l"/>
            <a:endParaRPr lang="nl-NL" dirty="0"/>
          </a:p>
        </p:txBody>
      </p:sp>
      <p:pic>
        <p:nvPicPr>
          <p:cNvPr id="8" name="Afbeelding 7" descr="Afbeelding met Menselijk gezicht, persoon, kleding, overdekt&#10;&#10;Automatisch gegenereerde beschrijving">
            <a:extLst>
              <a:ext uri="{FF2B5EF4-FFF2-40B4-BE49-F238E27FC236}">
                <a16:creationId xmlns:a16="http://schemas.microsoft.com/office/drawing/2014/main" id="{99467907-762D-343E-D1F5-7D0ADA40C7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6597" y="2252437"/>
            <a:ext cx="4497203" cy="2998735"/>
          </a:xfrm>
          <a:prstGeom prst="rect">
            <a:avLst/>
          </a:prstGeom>
        </p:spPr>
      </p:pic>
    </p:spTree>
    <p:extLst>
      <p:ext uri="{BB962C8B-B14F-4D97-AF65-F5344CB8AC3E}">
        <p14:creationId xmlns:p14="http://schemas.microsoft.com/office/powerpoint/2010/main" val="353970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9C490-77EE-D673-68F8-D351919781EF}"/>
              </a:ext>
            </a:extLst>
          </p:cNvPr>
          <p:cNvSpPr>
            <a:spLocks noGrp="1"/>
          </p:cNvSpPr>
          <p:nvPr>
            <p:ph type="title"/>
          </p:nvPr>
        </p:nvSpPr>
        <p:spPr/>
        <p:txBody>
          <a:bodyPr/>
          <a:lstStyle/>
          <a:p>
            <a:r>
              <a:rPr lang="nl-NL" b="1" dirty="0">
                <a:solidFill>
                  <a:srgbClr val="C1ED0C"/>
                </a:solidFill>
              </a:rPr>
              <a:t>Tweede</a:t>
            </a:r>
            <a:r>
              <a:rPr lang="nl-NL" dirty="0">
                <a:solidFill>
                  <a:srgbClr val="C1ED0C"/>
                </a:solidFill>
              </a:rPr>
              <a:t> </a:t>
            </a:r>
            <a:r>
              <a:rPr lang="nl-NL" b="1" dirty="0">
                <a:solidFill>
                  <a:srgbClr val="C1ED0C"/>
                </a:solidFill>
              </a:rPr>
              <a:t>lijn (ondersteuning)</a:t>
            </a:r>
            <a:endParaRPr lang="nl-NL" dirty="0">
              <a:solidFill>
                <a:srgbClr val="C1ED0C"/>
              </a:solidFill>
            </a:endParaRPr>
          </a:p>
        </p:txBody>
      </p:sp>
      <p:pic>
        <p:nvPicPr>
          <p:cNvPr id="5" name="Tijdelijke aanduiding voor inhoud 4" descr="Afbeelding met Lettertype, Graphics, logo, grafische vormgeving&#10;&#10;Automatisch gegenereerde beschrijving">
            <a:extLst>
              <a:ext uri="{FF2B5EF4-FFF2-40B4-BE49-F238E27FC236}">
                <a16:creationId xmlns:a16="http://schemas.microsoft.com/office/drawing/2014/main" id="{C41B6AC4-47F5-A827-1ED6-5986ABE6D4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08472" y="6059664"/>
            <a:ext cx="2033147" cy="710787"/>
          </a:xfrm>
        </p:spPr>
      </p:pic>
      <p:pic>
        <p:nvPicPr>
          <p:cNvPr id="4" name="Afbeelding 3" descr="Afbeelding met kleding, schoeisel, illustratie, staan&#10;&#10;Automatisch gegenereerde beschrijving">
            <a:extLst>
              <a:ext uri="{FF2B5EF4-FFF2-40B4-BE49-F238E27FC236}">
                <a16:creationId xmlns:a16="http://schemas.microsoft.com/office/drawing/2014/main" id="{ACB399AF-6B08-96AD-312C-1D8937B828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08472" y="1286189"/>
            <a:ext cx="1534387" cy="3906549"/>
          </a:xfrm>
          <a:prstGeom prst="rect">
            <a:avLst/>
          </a:prstGeom>
        </p:spPr>
      </p:pic>
      <p:pic>
        <p:nvPicPr>
          <p:cNvPr id="7" name="Afbeelding 6" descr="Afbeelding met kleding, Kinderkunst, staan, tekenfilm&#10;&#10;Automatisch gegenereerde beschrijving">
            <a:extLst>
              <a:ext uri="{FF2B5EF4-FFF2-40B4-BE49-F238E27FC236}">
                <a16:creationId xmlns:a16="http://schemas.microsoft.com/office/drawing/2014/main" id="{F9CB08B6-DC1E-899F-1FFC-704F77F474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4736" y="1345893"/>
            <a:ext cx="1664677" cy="3787140"/>
          </a:xfrm>
          <a:prstGeom prst="rect">
            <a:avLst/>
          </a:prstGeom>
        </p:spPr>
      </p:pic>
      <p:sp>
        <p:nvSpPr>
          <p:cNvPr id="8" name="Tekstvak 7">
            <a:extLst>
              <a:ext uri="{FF2B5EF4-FFF2-40B4-BE49-F238E27FC236}">
                <a16:creationId xmlns:a16="http://schemas.microsoft.com/office/drawing/2014/main" id="{98236B92-C8E1-900B-CEAF-76BDB016D628}"/>
              </a:ext>
            </a:extLst>
          </p:cNvPr>
          <p:cNvSpPr txBox="1"/>
          <p:nvPr/>
        </p:nvSpPr>
        <p:spPr>
          <a:xfrm>
            <a:off x="934497" y="1768510"/>
            <a:ext cx="6521380" cy="4247317"/>
          </a:xfrm>
          <a:prstGeom prst="rect">
            <a:avLst/>
          </a:prstGeom>
          <a:noFill/>
        </p:spPr>
        <p:txBody>
          <a:bodyPr wrap="square" rtlCol="0">
            <a:spAutoFit/>
          </a:bodyPr>
          <a:lstStyle/>
          <a:p>
            <a:pPr algn="l"/>
            <a:r>
              <a:rPr lang="nl-NL" sz="1800" b="0" i="0" u="none" strike="noStrike" baseline="0" dirty="0">
                <a:latin typeface="Fellix-Regular"/>
              </a:rPr>
              <a:t>De tweede lijn ondersteunt op basis van expertise de leerling. De experts zijn verbonden aan de sector.</a:t>
            </a:r>
            <a:endParaRPr lang="nl-NL" dirty="0"/>
          </a:p>
          <a:p>
            <a:endParaRPr lang="nl-NL" dirty="0"/>
          </a:p>
          <a:p>
            <a:r>
              <a:rPr lang="nl-NL" dirty="0"/>
              <a:t>Zij hebben expertise op het gebied van: </a:t>
            </a:r>
          </a:p>
          <a:p>
            <a:pPr marL="285750" indent="-285750">
              <a:buFont typeface="Arial" panose="020B0604020202020204" pitchFamily="34" charset="0"/>
              <a:buChar char="•"/>
            </a:pPr>
            <a:r>
              <a:rPr lang="nl-NL" dirty="0"/>
              <a:t>Sociaal-emotionele ontwikkeling</a:t>
            </a:r>
          </a:p>
          <a:p>
            <a:pPr marL="285750" indent="-285750">
              <a:buFont typeface="Arial" panose="020B0604020202020204" pitchFamily="34" charset="0"/>
              <a:buChar char="•"/>
            </a:pPr>
            <a:r>
              <a:rPr lang="nl-NL" dirty="0"/>
              <a:t>Gedrag</a:t>
            </a:r>
          </a:p>
          <a:p>
            <a:pPr marL="285750" indent="-285750">
              <a:buFont typeface="Arial" panose="020B0604020202020204" pitchFamily="34" charset="0"/>
              <a:buChar char="•"/>
            </a:pPr>
            <a:r>
              <a:rPr lang="nl-NL" dirty="0"/>
              <a:t>Leren/leerontwikkeling</a:t>
            </a:r>
          </a:p>
          <a:p>
            <a:pPr marL="285750" indent="-285750">
              <a:buFont typeface="Arial" panose="020B0604020202020204" pitchFamily="34" charset="0"/>
              <a:buChar char="•"/>
            </a:pPr>
            <a:r>
              <a:rPr lang="nl-NL" dirty="0"/>
              <a:t>(studie)loopbaan: in-, door- en uitstroom</a:t>
            </a:r>
          </a:p>
          <a:p>
            <a:pPr marL="285750" indent="-285750">
              <a:buFont typeface="Arial" panose="020B0604020202020204" pitchFamily="34" charset="0"/>
              <a:buChar char="•"/>
            </a:pPr>
            <a:r>
              <a:rPr lang="nl-NL" dirty="0"/>
              <a:t>Sociaal-maatschappelijke vragen</a:t>
            </a:r>
          </a:p>
          <a:p>
            <a:pPr marL="285750" indent="-285750">
              <a:buFont typeface="Arial" panose="020B0604020202020204" pitchFamily="34" charset="0"/>
              <a:buChar char="•"/>
            </a:pPr>
            <a:r>
              <a:rPr lang="nl-NL" dirty="0"/>
              <a:t>Testen en onderzoeken </a:t>
            </a:r>
          </a:p>
          <a:p>
            <a:pPr marL="285750" indent="-285750">
              <a:buFont typeface="Arial" panose="020B0604020202020204" pitchFamily="34" charset="0"/>
              <a:buChar char="•"/>
            </a:pPr>
            <a:endParaRPr lang="nl-NL" dirty="0"/>
          </a:p>
          <a:p>
            <a:r>
              <a:rPr lang="nl-NL" b="1" dirty="0"/>
              <a:t>De ondersteuning richt zich op 2 doelen: </a:t>
            </a:r>
          </a:p>
          <a:p>
            <a:pPr marL="342900" indent="-342900">
              <a:buAutoNum type="arabicPeriod"/>
            </a:pPr>
            <a:r>
              <a:rPr lang="nl-NL" dirty="0"/>
              <a:t>Versterken van de onderwijseenheid</a:t>
            </a:r>
          </a:p>
          <a:p>
            <a:pPr marL="342900" indent="-342900">
              <a:buAutoNum type="arabicPeriod"/>
            </a:pPr>
            <a:r>
              <a:rPr lang="nl-NL" dirty="0"/>
              <a:t>Ondersteunen van studenten met vragen met betrekking tot de bovenstaande gebieden. </a:t>
            </a:r>
          </a:p>
        </p:txBody>
      </p:sp>
    </p:spTree>
    <p:extLst>
      <p:ext uri="{BB962C8B-B14F-4D97-AF65-F5344CB8AC3E}">
        <p14:creationId xmlns:p14="http://schemas.microsoft.com/office/powerpoint/2010/main" val="209819741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499</TotalTime>
  <Words>578</Words>
  <Application>Microsoft Office PowerPoint</Application>
  <PresentationFormat>Widescreen</PresentationFormat>
  <Paragraphs>71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Kantoorthema</vt:lpstr>
      <vt:lpstr>Ondersteuningsstructuur </vt:lpstr>
      <vt:lpstr>Inleiding </vt:lpstr>
      <vt:lpstr>Contactmomenten tussen Curio, de praktijk en de student </vt:lpstr>
      <vt:lpstr>Contactmomenten </vt:lpstr>
      <vt:lpstr>PowerPoint Presentation</vt:lpstr>
      <vt:lpstr>Procesbeschrijving BPV begeleiden en leertaken </vt:lpstr>
      <vt:lpstr>Begeleiden, ondersteunen en zorg. Wie doet wat?</vt:lpstr>
      <vt:lpstr>Eerste lijn (begeleiding)</vt:lpstr>
      <vt:lpstr>Tweede lijn (ondersteuning)</vt:lpstr>
      <vt:lpstr>Derde lijn (zorg)</vt:lpstr>
      <vt:lpstr>Begeleiding en ondersteuning van studenten binnen de praktijk (BPV)</vt:lpstr>
    </vt:vector>
  </TitlesOfParts>
  <Company>Curio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Ekiz, Kürsad</dc:creator>
  <cp:lastModifiedBy>Ekiz, Kürsad</cp:lastModifiedBy>
  <cp:revision>5</cp:revision>
  <dcterms:created xsi:type="dcterms:W3CDTF">2025-02-03T18:14:49Z</dcterms:created>
  <dcterms:modified xsi:type="dcterms:W3CDTF">2025-02-27T11:41:19Z</dcterms:modified>
</cp:coreProperties>
</file>